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982">
          <p15:clr>
            <a:srgbClr val="A4A3A4"/>
          </p15:clr>
        </p15:guide>
        <p15:guide id="2" orient="horz" pos="1614">
          <p15:clr>
            <a:srgbClr val="A4A3A4"/>
          </p15:clr>
        </p15:guide>
        <p15:guide id="3" pos="2880">
          <p15:clr>
            <a:srgbClr val="A4A3A4"/>
          </p15:clr>
        </p15:guide>
        <p15:guide id="4" pos="199">
          <p15:clr>
            <a:srgbClr val="A4A3A4"/>
          </p15:clr>
        </p15:guide>
      </p15:sldGuideLst>
    </p:ext>
    <p:ext uri="{2D200454-40CA-4A62-9FC3-DE9A4176ACB9}">
      <p15:notesGuideLst>
        <p15:guide id="1" orient="horz" pos="37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982" orient="horz"/>
        <p:guide pos="1614" orient="horz"/>
        <p:guide pos="2880"/>
        <p:guide pos="199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72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20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21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21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685799" y="8798011"/>
            <a:ext cx="2971800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877331" y="4343400"/>
            <a:ext cx="5795318" cy="4454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66" name="Google Shape;66;p1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ee021e337_4_5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ee021e337_4_5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8ee021e337_4_5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de61cf19e_2_1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de61cf19e_2_1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8de61cf19e_2_1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de61cf19e_2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de61cf19e_2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8de61cf19e_2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de4b32e84_8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de4b32e84_8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de4b32e84_8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de4b32e84_4_1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de4b32e84_4_1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8de4b32e84_4_1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edf180317_0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edf180317_0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8edf180317_0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de4b32e84_4_6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de4b32e84_4_6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8de4b32e84_4_6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de4b32e84_8_1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de4b32e84_8_1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8de4b32e84_8_1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de4b32e84_8_5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de4b32e84_8_5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8de4b32e84_8_5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df9d89309_1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df9d89309_1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8df9d89309_1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2:notes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/>
          <p:nvPr>
            <p:ph idx="2" type="sldImg"/>
          </p:nvPr>
        </p:nvSpPr>
        <p:spPr>
          <a:xfrm>
            <a:off x="928688" y="569913"/>
            <a:ext cx="4938712" cy="27797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799" y="4056995"/>
            <a:ext cx="5985258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 txBox="1"/>
          <p:nvPr>
            <p:ph idx="12" type="sldNum"/>
          </p:nvPr>
        </p:nvSpPr>
        <p:spPr>
          <a:xfrm>
            <a:off x="6277228" y="8798011"/>
            <a:ext cx="393829" cy="3444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de61cf19e_3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de61cf19e_3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8de61cf19e_3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ec5d1b99d_0_9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ec5d1b99d_0_9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8ec5d1b99d_0_9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69b7558a4_3_0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69b7558a4_3_0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869b7558a4_3_0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ee021e337_0_2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ee021e337_0_2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8ee021e337_0_2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ec5d1b99d_0_36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ec5d1b99d_0_36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8ec5d1b99d_0_36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ec5d1b99d_3_13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ec5d1b99d_3_13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8ec5d1b99d_3_13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ec5d1b99d_0_47:notes"/>
          <p:cNvSpPr/>
          <p:nvPr>
            <p:ph idx="2" type="sldImg"/>
          </p:nvPr>
        </p:nvSpPr>
        <p:spPr>
          <a:xfrm>
            <a:off x="928688" y="569913"/>
            <a:ext cx="4938600" cy="277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ec5d1b99d_0_47:notes"/>
          <p:cNvSpPr txBox="1"/>
          <p:nvPr>
            <p:ph idx="1" type="body"/>
          </p:nvPr>
        </p:nvSpPr>
        <p:spPr>
          <a:xfrm>
            <a:off x="685799" y="4056995"/>
            <a:ext cx="5985300" cy="44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8ec5d1b99d_0_47:notes"/>
          <p:cNvSpPr txBox="1"/>
          <p:nvPr>
            <p:ph idx="12" type="sldNum"/>
          </p:nvPr>
        </p:nvSpPr>
        <p:spPr>
          <a:xfrm>
            <a:off x="6277228" y="8798011"/>
            <a:ext cx="393900" cy="34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 showMasterSp="0">
  <p:cSld name="2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(1 column)">
  <p:cSld name="Title and Content (1 column)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57200" y="1063231"/>
            <a:ext cx="82296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50" spcFirstLastPara="1" rIns="0" wrap="square" tIns="0">
            <a:noAutofit/>
          </a:bodyPr>
          <a:lstStyle>
            <a:lvl1pPr indent="-3937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  <a:defRPr b="0" i="0" sz="2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7465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7465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7465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457201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3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uXLHqImq8fKKhnBgZycbaAS_1W2dZWnw/view" TargetMode="External"/><Relationship Id="rId4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-1196500" y="370985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3200">
                <a:solidFill>
                  <a:srgbClr val="073763"/>
                </a:solidFill>
              </a:rPr>
              <a:t>Smart India Hackathon 2020</a:t>
            </a:r>
            <a:endParaRPr b="1" sz="3200">
              <a:solidFill>
                <a:srgbClr val="073763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5" y="4733925"/>
            <a:ext cx="9144000" cy="752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15"/>
          <p:cNvCxnSpPr/>
          <p:nvPr/>
        </p:nvCxnSpPr>
        <p:spPr>
          <a:xfrm flipH="1">
            <a:off x="3465000" y="4359050"/>
            <a:ext cx="2923800" cy="2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5" y="0"/>
            <a:ext cx="9144000" cy="473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457200" y="1063231"/>
            <a:ext cx="8229600" cy="3575400"/>
          </a:xfrm>
          <a:prstGeom prst="rect">
            <a:avLst/>
          </a:prstGeom>
        </p:spPr>
        <p:txBody>
          <a:bodyPr anchorCtr="0" anchor="t" bIns="0" lIns="7315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457201" y="205979"/>
            <a:ext cx="8229600" cy="85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00" y="62163"/>
            <a:ext cx="8922998" cy="501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/>
        </p:nvSpPr>
        <p:spPr>
          <a:xfrm>
            <a:off x="381750" y="200925"/>
            <a:ext cx="53142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Key Features - SAR2</a:t>
            </a:r>
            <a:endParaRPr b="1" sz="26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6"/>
          <p:cNvSpPr txBox="1"/>
          <p:nvPr/>
        </p:nvSpPr>
        <p:spPr>
          <a:xfrm>
            <a:off x="381750" y="864850"/>
            <a:ext cx="8569200" cy="3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Speed - 90-100 km/hr (approx)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Height - 4.4 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Width - 1.4 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Weight - 550 </a:t>
            </a: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kg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Total Power Supply - 450 HP [400(main requirement) + 50(reserve)]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Service ceiling - 1000 m (3281 ft)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Driver Safety Mechanism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2 Seater (Driver/Passenger)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Foldable wings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Motor Speed - 3000 rpm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Lithium-polymer battery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Comprehensive Management by the smart command and Control Center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Radiator to regulate the heat generated inside the system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Electrically powered to reduce environmental harm caused by emission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Vertical take-off and landing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7442950" y="4574700"/>
            <a:ext cx="15081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Team Technothorn</a:t>
            </a:r>
            <a:endParaRPr b="1" sz="12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 Product Image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# with every part description and specification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 small rendered video if possible to be appended.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add mission and vision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/>
              <a:t># add AI features slide.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800"/>
            <a:ext cx="92084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3" title="ScreenCapture_03-08-2020 08.56.47.wm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4294967295" type="body"/>
          </p:nvPr>
        </p:nvSpPr>
        <p:spPr>
          <a:xfrm>
            <a:off x="107600" y="2248225"/>
            <a:ext cx="90363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</a:pPr>
            <a:r>
              <a:rPr b="1" lang="en-U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Team name : Technothorn</a:t>
            </a:r>
            <a:endParaRPr b="1" sz="3000">
              <a:solidFill>
                <a:srgbClr val="FFFFFF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1111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700"/>
              <a:buNone/>
            </a:pPr>
            <a:r>
              <a:rPr b="1"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name : Ultra-compact Personal Aerial Vehicle</a:t>
            </a:r>
            <a:r>
              <a:rPr lang="en-US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0500" y="4594800"/>
            <a:ext cx="9245001" cy="752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6"/>
          <p:cNvCxnSpPr/>
          <p:nvPr/>
        </p:nvCxnSpPr>
        <p:spPr>
          <a:xfrm>
            <a:off x="9122300" y="0"/>
            <a:ext cx="21600" cy="4594800"/>
          </a:xfrm>
          <a:prstGeom prst="straightConnector1">
            <a:avLst/>
          </a:prstGeom>
          <a:noFill/>
          <a:ln cap="flat" cmpd="sng" w="152400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/>
          <p:nvPr/>
        </p:nvSpPr>
        <p:spPr>
          <a:xfrm>
            <a:off x="0" y="3820950"/>
            <a:ext cx="9144000" cy="5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4000"/>
              <a:t>OPEN FOR SUGGESTIONS</a:t>
            </a:r>
            <a:endParaRPr/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89800"/>
            <a:ext cx="9144000" cy="53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89800"/>
            <a:ext cx="9144000" cy="53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25" y="-136800"/>
            <a:ext cx="9262526" cy="528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75175"/>
            <a:ext cx="9144000" cy="60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06150"/>
            <a:ext cx="9144000" cy="56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578475"/>
            <a:ext cx="9144000" cy="531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0598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6675"/>
            <a:ext cx="9144000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8525" y="-66670"/>
            <a:ext cx="9262526" cy="5210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8525" y="-66671"/>
            <a:ext cx="9262526" cy="5210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18525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